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sldIdLst>
    <p:sldId id="256" r:id="rId5"/>
    <p:sldId id="258" r:id="rId6"/>
    <p:sldId id="261" r:id="rId7"/>
    <p:sldId id="257" r:id="rId8"/>
    <p:sldId id="260" r:id="rId9"/>
    <p:sldId id="271" r:id="rId10"/>
    <p:sldId id="263" r:id="rId11"/>
    <p:sldId id="272" r:id="rId12"/>
    <p:sldId id="265" r:id="rId13"/>
    <p:sldId id="267" r:id="rId14"/>
    <p:sldId id="266" r:id="rId15"/>
    <p:sldId id="259" r:id="rId16"/>
    <p:sldId id="268" r:id="rId17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1"/>
    <p:restoredTop sz="94707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122A47F8-552A-4F59-806A-6F2B659BD06C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CBC2FD5-06DD-44A7-B7C3-ED5B9BC30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9BC11C6-86DC-42C6-8BAE-30B5715501B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147483646 w 10002"/>
                <a:gd name="T1" fmla="*/ 0 h 10000"/>
                <a:gd name="T2" fmla="*/ 2147483646 w 10002"/>
                <a:gd name="T3" fmla="*/ 0 h 10000"/>
                <a:gd name="T4" fmla="*/ 2147483646 w 10002"/>
                <a:gd name="T5" fmla="*/ 2147483646 h 10000"/>
                <a:gd name="T6" fmla="*/ 2147483646 w 10002"/>
                <a:gd name="T7" fmla="*/ 2147483646 h 10000"/>
                <a:gd name="T8" fmla="*/ 0 w 10002"/>
                <a:gd name="T9" fmla="*/ 2147483646 h 10000"/>
                <a:gd name="T10" fmla="*/ 2147483646 w 10002"/>
                <a:gd name="T11" fmla="*/ 2147483646 h 10000"/>
                <a:gd name="T12" fmla="*/ 2147483646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8A5B35-4542-4829-BDDD-F775A8E4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484C79-D3CF-4F77-BB29-7B6F597E3D74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050579-2837-4024-B1DA-73EA07B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FB7BC8-9445-4115-8531-5A52A050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48F84E-8C1B-4C00-AD40-DD69CB2B5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1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2263B-BA23-496E-B4D6-41207500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1BB3-C592-4FF6-A90D-18A7012139E2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9575E-C980-4750-A55A-6FAE41D0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18CC0-1423-4238-8C6D-EAA76D97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F3B4-9CE0-45B7-9DC3-0C0B0F2FB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4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90ED-CDDA-4993-8799-C10E59E7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D6D9-3980-4DA9-A132-A9590969DBEE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7BB1-CCF3-4AD0-8BFE-20F1583A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0CB4-4008-411B-92A0-F7E2A523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AE97-A3C3-49D5-A332-A281A4FED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38AB0-BCCB-4735-BFD6-954AC69A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C3BC-F34A-4C5F-BB7E-E5B94F708C5B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261F-5ACF-4BD6-B9E7-B870334C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B7089-B875-4531-A73C-FDFCDAFC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CC4E-0596-430C-900C-B3A06C0F0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2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>
            <a:extLst>
              <a:ext uri="{FF2B5EF4-FFF2-40B4-BE49-F238E27FC236}">
                <a16:creationId xmlns:a16="http://schemas.microsoft.com/office/drawing/2014/main" id="{7F5F4D49-03FC-4375-B831-36DD5CE63A76}"/>
              </a:ext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4AFCEC-856A-4D03-93F9-D8915E15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D55455-A983-47C4-B656-D655486D1F77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89744-E39F-4586-8DB6-770A2AF9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3E6B7-E349-49C1-89CF-77AE2756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76AB9F-36D6-4F17-A1E5-256D32475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5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5C04E7-2522-4EC1-AB03-653A487B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3932-0E37-40FF-B9D0-26E67BFD1DCD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A6D46F-83E6-4160-BEB8-BA65653A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0915A-A156-4B81-9F4C-291B345A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C41C-2565-4856-BA21-A5B750841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0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B7E209-5811-49A6-8072-B37B49E8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C194-2718-46F4-91CF-5652CB53C406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AF141E-C112-4FA7-A63B-BA26BD83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B19934-4703-4E68-A675-04722A9F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E2AE-C2CE-4D64-B666-6629E0929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288EF9-8985-4605-A83A-77A7B2A4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F12A-F31E-4763-80AF-BAB91CD70F3D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D6FFE5-96C5-4497-A51C-A6242EC3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56080E-A438-4927-9ECA-BEE2DA0D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D2B7-8B21-4E6C-A7EB-717A31FAD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51CF20-6D0A-43EA-B039-5308B4E8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1E95-CF9A-4E8A-86D3-1E8DC5EB4357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65171B-6CDE-4991-8863-2D56C535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66299E-C2E2-43BA-A3AA-8B22BFE2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D426-9BD8-4F27-B0D0-D161C564B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0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BD84BF75-E366-4DDE-A401-6E7827DFF7B7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050F522A-B9FA-42B6-AF87-9521F6F87F94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F4B78FB-60F6-4E0F-81AE-B0B73FC1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CEB9FF-9B8D-42FF-84FD-FD5550C6552F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9763CE4-9D38-4B10-A697-97874AA0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B64839F-2754-4EF6-AA1F-62FB9E3E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D056DF-66D8-4231-B608-784A7DDA0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0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5FEE494D-C1FA-45BA-9952-05A73039C9D6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D665F239-EE51-4E6A-AFA9-112607637FA3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57DD5CD-C201-40CB-8508-F41BA110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FD0CB2-D747-43EF-A5BB-BC349CAEB622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52F8353-3DBF-4C3A-9AD5-3A7D742E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22ADD23-B674-4A83-9938-94825939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BB99F8-ED6F-4CFB-972D-3B137CB0E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7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8D6BE71-AC36-4AB1-B057-E0A80944A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9A7112B-E7A8-46EE-BB29-F1B0957FC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7B69-4F06-4633-A4B8-579400F7B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9637510-98A4-451D-8B0E-EC1DAA0FFA70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17344-54BC-4EB4-BCF6-3FF8C090D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3E63F-C2F1-4EF7-981D-41B675B41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C9DF3E2-F84D-4700-916D-6F3440A2A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318CB596-39BD-4118-AA5E-023BB1DED953}"/>
              </a:ext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28" r:id="rId3"/>
    <p:sldLayoutId id="2147483821" r:id="rId4"/>
    <p:sldLayoutId id="2147483822" r:id="rId5"/>
    <p:sldLayoutId id="2147483823" r:id="rId6"/>
    <p:sldLayoutId id="2147483824" r:id="rId7"/>
    <p:sldLayoutId id="2147483829" r:id="rId8"/>
    <p:sldLayoutId id="2147483830" r:id="rId9"/>
    <p:sldLayoutId id="2147483825" r:id="rId10"/>
    <p:sldLayoutId id="2147483826" r:id="rId11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voteproject.org/" TargetMode="External"/><Relationship Id="rId2" Type="http://schemas.openxmlformats.org/officeDocument/2006/relationships/hyperlink" Target="https://allintovot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ections.virginia.gov/casting-a-ballot/calendars-schedules/nov-special-elections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DB8A-F6EB-1A49-B319-070EEF93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113" y="2549525"/>
            <a:ext cx="8359775" cy="2097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Voting: how to register and cast your vote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DB8A-F6EB-1A49-B319-070EEF93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2030413"/>
            <a:ext cx="8361363" cy="209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Step Three: </a:t>
            </a:r>
            <a:br>
              <a:rPr lang="en-US" i="1" dirty="0"/>
            </a:br>
            <a:r>
              <a:rPr lang="en-US" i="1" dirty="0"/>
              <a:t>Cast your vote!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C58CF69-A45E-433E-8F3F-473D966FD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8913" y="363538"/>
            <a:ext cx="9601200" cy="1485900"/>
          </a:xfrm>
        </p:spPr>
        <p:txBody>
          <a:bodyPr/>
          <a:lstStyle/>
          <a:p>
            <a:pPr eaLnBrk="1" hangingPunct="1"/>
            <a:r>
              <a:rPr lang="en-US" altLang="en-US"/>
              <a:t>How to vote…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17A1-5BAC-43FC-8F89-413349D93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60488"/>
            <a:ext cx="10253663" cy="5203825"/>
          </a:xfrm>
        </p:spPr>
        <p:txBody>
          <a:bodyPr rtlCol="0">
            <a:normAutofit/>
          </a:bodyPr>
          <a:lstStyle/>
          <a:p>
            <a:pPr marL="384048" indent="-384048" eaLnBrk="1" fontAlgn="auto" hangingPunct="1">
              <a:defRPr/>
            </a:pPr>
            <a:endParaRPr lang="en-US" sz="2500" b="1" dirty="0"/>
          </a:p>
          <a:p>
            <a:pPr marL="384048" indent="-384048" eaLnBrk="1" fontAlgn="auto" hangingPunct="1">
              <a:defRPr/>
            </a:pPr>
            <a:endParaRPr lang="en-US" sz="2500" b="1" i="1" dirty="0"/>
          </a:p>
          <a:p>
            <a:pPr marL="384048" indent="-384048" eaLnBrk="1" fontAlgn="auto" hangingPunct="1">
              <a:defRPr/>
            </a:pPr>
            <a:r>
              <a:rPr lang="en-US" sz="2500" b="1" dirty="0"/>
              <a:t>You can vote: </a:t>
            </a:r>
          </a:p>
          <a:p>
            <a:pPr marL="915860" lvl="1" indent="-384048" eaLnBrk="1" fontAlgn="auto" hangingPunct="1">
              <a:defRPr/>
            </a:pPr>
            <a:r>
              <a:rPr lang="en-US" sz="2500" b="1" dirty="0"/>
              <a:t>In Person on Election Day</a:t>
            </a:r>
          </a:p>
          <a:p>
            <a:pPr marL="915860" lvl="1" indent="-384048" eaLnBrk="1" fontAlgn="auto" hangingPunct="1">
              <a:defRPr/>
            </a:pPr>
            <a:r>
              <a:rPr lang="en-US" sz="2500" b="1" dirty="0"/>
              <a:t>Or by Absentee ballot</a:t>
            </a:r>
          </a:p>
          <a:p>
            <a:pPr marL="384048" indent="-384048" eaLnBrk="1" fontAlgn="auto" hangingPunct="1">
              <a:defRPr/>
            </a:pPr>
            <a:endParaRPr lang="en-US" sz="2500" b="1" i="1" dirty="0"/>
          </a:p>
          <a:p>
            <a:pPr marL="384048" indent="-384048" eaLnBrk="1" fontAlgn="auto" hangingPunct="1">
              <a:defRPr/>
            </a:pPr>
            <a:r>
              <a:rPr lang="en-US" sz="2500" b="1" i="1" dirty="0"/>
              <a:t>Information about where to vote, poll hours, and </a:t>
            </a:r>
          </a:p>
          <a:p>
            <a:pPr marL="531812" lvl="1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sz="2500" b="1" dirty="0"/>
              <a:t>Voter id, and absentee voting can be found at:</a:t>
            </a:r>
          </a:p>
          <a:p>
            <a:pPr marL="1373060" lvl="2" indent="-384048" eaLnBrk="1" fontAlgn="auto" hangingPunct="1">
              <a:defRPr/>
            </a:pPr>
            <a:r>
              <a:rPr lang="en-US" sz="2100" b="1" dirty="0"/>
              <a:t>www.vote.virginia.gov</a:t>
            </a:r>
          </a:p>
          <a:p>
            <a:pPr marL="384048" indent="-384048" eaLnBrk="1" fontAlgn="auto" hangingPunct="1">
              <a:defRPr/>
            </a:pPr>
            <a:endParaRPr lang="en-US" sz="2500" b="1" dirty="0"/>
          </a:p>
          <a:p>
            <a:pPr marL="0" indent="0" eaLnBrk="1" fontAlgn="auto" hangingPunct="1">
              <a:buFont typeface="Franklin Gothic Book" panose="020B0503020102020204" pitchFamily="34" charset="0"/>
              <a:buNone/>
              <a:defRPr/>
            </a:pPr>
            <a:endParaRPr lang="en-US" sz="3200" dirty="0"/>
          </a:p>
        </p:txBody>
      </p:sp>
      <p:pic>
        <p:nvPicPr>
          <p:cNvPr id="16388" name="Picture 4" descr="Image result for vote nonprofit">
            <a:extLst>
              <a:ext uri="{FF2B5EF4-FFF2-40B4-BE49-F238E27FC236}">
                <a16:creationId xmlns:a16="http://schemas.microsoft.com/office/drawing/2014/main" id="{C3550DE5-9F5B-446C-8845-04683983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3" y="611188"/>
            <a:ext cx="26876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>
            <a:extLst>
              <a:ext uri="{FF2B5EF4-FFF2-40B4-BE49-F238E27FC236}">
                <a16:creationId xmlns:a16="http://schemas.microsoft.com/office/drawing/2014/main" id="{8D6F6309-6BB1-42B5-8388-2A6325520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75" y="142875"/>
            <a:ext cx="5203825" cy="657225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F2C94A-3F03-41E0-ABC9-B250E234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377825"/>
            <a:ext cx="2895600" cy="2390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Encounter any issues voting?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99AE18-1092-4892-8D4C-70484255C280}"/>
              </a:ext>
            </a:extLst>
          </p:cNvPr>
          <p:cNvSpPr txBox="1">
            <a:spLocks/>
          </p:cNvSpPr>
          <p:nvPr/>
        </p:nvSpPr>
        <p:spPr>
          <a:xfrm>
            <a:off x="8982075" y="4324350"/>
            <a:ext cx="3211513" cy="23907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There are hotlines to support you.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5DC265D-6148-446A-AC6A-A38AACBA3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950913"/>
          </a:xfrm>
        </p:spPr>
        <p:txBody>
          <a:bodyPr/>
          <a:lstStyle/>
          <a:p>
            <a:pPr eaLnBrk="1" hangingPunct="1"/>
            <a:r>
              <a:rPr lang="en-US" altLang="en-US"/>
              <a:t>More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C2FE-7401-4F1E-9598-69658F20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47800"/>
            <a:ext cx="6740525" cy="43989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Franklin Gothic Book" panose="020B0503020102020204" pitchFamily="34" charset="0"/>
              <a:buNone/>
              <a:defRPr/>
            </a:pPr>
            <a:endParaRPr lang="en-US" sz="2600" dirty="0">
              <a:hlinkClick r:id="rId2"/>
            </a:endParaRPr>
          </a:p>
          <a:p>
            <a:pPr marL="384048" indent="-384048" eaLnBrk="1" fontAlgn="auto" hangingPunct="1">
              <a:defRPr/>
            </a:pPr>
            <a:r>
              <a:rPr lang="en-US" sz="2400" dirty="0">
                <a:hlinkClick r:id="rId2"/>
              </a:rPr>
              <a:t>All In to Vote</a:t>
            </a:r>
            <a:r>
              <a:rPr lang="en-US" sz="2400" dirty="0"/>
              <a:t>: an all-in-one, nonpartisan, online resource that educates students on how to register, how to be prepared, and how to vote. Students take a pledge to vote and then follow the step-by-step guide to following through on their intention to cast a ballot.</a:t>
            </a:r>
          </a:p>
          <a:p>
            <a:pPr marL="0" indent="0" eaLnBrk="1" fontAlgn="auto" hangingPunct="1">
              <a:buFont typeface="Franklin Gothic Book" panose="020B0503020102020204" pitchFamily="34" charset="0"/>
              <a:buNone/>
              <a:defRPr/>
            </a:pPr>
            <a:endParaRPr lang="en-US" sz="2400" dirty="0"/>
          </a:p>
          <a:p>
            <a:pPr marL="384048" indent="-384048" eaLnBrk="1" fontAlgn="auto" hangingPunct="1">
              <a:defRPr/>
            </a:pPr>
            <a:r>
              <a:rPr lang="en-US" sz="2400" dirty="0">
                <a:hlinkClick r:id="rId3"/>
              </a:rPr>
              <a:t>Campus Vote Project</a:t>
            </a:r>
            <a:r>
              <a:rPr lang="en-US" sz="2400" dirty="0"/>
              <a:t>: state-specific guides to help students understand how to register and cast a ballot in their school or home community.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5180D246-A1EC-4184-A892-7C6FDD0E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547813"/>
            <a:ext cx="35671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431F4883-C0F5-46B2-A6ED-E2EC65BF8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8425" y="2166938"/>
            <a:ext cx="6632575" cy="3581400"/>
          </a:xfrm>
        </p:spPr>
        <p:txBody>
          <a:bodyPr/>
          <a:lstStyle/>
          <a:p>
            <a:pPr marL="457200" indent="-457200" eaLnBrk="1" hangingPunct="1">
              <a:buFont typeface="Franklin Gothic Book" panose="020B0503020102020204" pitchFamily="34" charset="0"/>
              <a:buAutoNum type="arabicParenR"/>
            </a:pPr>
            <a:r>
              <a:rPr lang="en-US" altLang="en-US" sz="4800"/>
              <a:t>Register</a:t>
            </a:r>
          </a:p>
          <a:p>
            <a:pPr marL="457200" indent="-457200" eaLnBrk="1" hangingPunct="1">
              <a:buFont typeface="Franklin Gothic Book" panose="020B0503020102020204" pitchFamily="34" charset="0"/>
              <a:buAutoNum type="arabicParenR"/>
            </a:pPr>
            <a:r>
              <a:rPr lang="en-US" altLang="en-US" sz="4800"/>
              <a:t>Research your ballot</a:t>
            </a:r>
          </a:p>
          <a:p>
            <a:pPr marL="457200" indent="-457200" eaLnBrk="1" hangingPunct="1">
              <a:buFont typeface="Franklin Gothic Book" panose="020B0503020102020204" pitchFamily="34" charset="0"/>
              <a:buAutoNum type="arabicParenR"/>
            </a:pPr>
            <a:r>
              <a:rPr lang="en-US" altLang="en-US" sz="4800"/>
              <a:t>Cast your vote!</a:t>
            </a:r>
          </a:p>
          <a:p>
            <a:pPr marL="530225" lvl="1" indent="0" eaLnBrk="1" hangingPunct="1">
              <a:buFont typeface="Franklin Gothic Book" panose="020B0503020102020204" pitchFamily="34" charset="0"/>
              <a:buNone/>
            </a:pPr>
            <a:endParaRPr lang="en-US" altLang="en-US"/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AAF20E92-CDCF-4ABD-BE08-65028389A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601200" cy="1485900"/>
          </a:xfrm>
        </p:spPr>
        <p:txBody>
          <a:bodyPr/>
          <a:lstStyle/>
          <a:p>
            <a:pPr algn="ctr" eaLnBrk="1" hangingPunct="1"/>
            <a:r>
              <a:rPr lang="en-US" altLang="en-US" sz="6600" i="1"/>
              <a:t>VOTING 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DB8A-F6EB-1A49-B319-070EEF93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2030413"/>
            <a:ext cx="8361363" cy="209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Step one: Register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4A54E506-EC6A-4CBF-B9BF-E87230BC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940300"/>
            <a:ext cx="4867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How long does it take to register?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rockthevote.org/wp-content/uploads/assets/images/register-vote/Register.png?_t=1541443259">
            <a:extLst>
              <a:ext uri="{FF2B5EF4-FFF2-40B4-BE49-F238E27FC236}">
                <a16:creationId xmlns:a16="http://schemas.microsoft.com/office/drawing/2014/main" id="{D5E64B4D-4FF9-48B9-8D58-E4F3B13C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12713"/>
            <a:ext cx="6745288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73FEB19-63A1-4154-9592-CB8F9566D3EF}"/>
              </a:ext>
            </a:extLst>
          </p:cNvPr>
          <p:cNvSpPr/>
          <p:nvPr/>
        </p:nvSpPr>
        <p:spPr>
          <a:xfrm>
            <a:off x="1182688" y="1465263"/>
            <a:ext cx="2447925" cy="511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CE40D3B-0142-4D28-A238-9E9F52DEF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Register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5732F2E-9372-4474-A957-6206FD6BAA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22425"/>
            <a:ext cx="9601200" cy="4908550"/>
          </a:xfrm>
        </p:spPr>
        <p:txBody>
          <a:bodyPr/>
          <a:lstStyle/>
          <a:p>
            <a:pPr marL="0" indent="0" eaLnBrk="1" hangingPunct="1">
              <a:buFont typeface="Franklin Gothic Book" panose="020B0503020102020204" pitchFamily="34" charset="0"/>
              <a:buNone/>
            </a:pPr>
            <a:r>
              <a:rPr lang="en-US" altLang="en-US" sz="3200"/>
              <a:t>Register to vote online at vote.virginia.gov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</a:pPr>
            <a:endParaRPr lang="en-US" altLang="en-US" sz="3200"/>
          </a:p>
          <a:p>
            <a:pPr marL="0" indent="0" eaLnBrk="1" hangingPunct="1">
              <a:buFont typeface="Franklin Gothic Book" panose="020B0503020102020204" pitchFamily="34" charset="0"/>
              <a:buNone/>
            </a:pPr>
            <a:r>
              <a:rPr lang="en-US" altLang="en-US" sz="3200"/>
              <a:t>	</a:t>
            </a:r>
            <a:r>
              <a:rPr lang="en-US" altLang="en-US" sz="3200" i="1"/>
              <a:t>You will need your social security number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</a:pPr>
            <a:endParaRPr lang="en-US" altLang="en-US" sz="3200"/>
          </a:p>
          <a:p>
            <a:pPr marL="0" indent="0" eaLnBrk="1" hangingPunct="1">
              <a:buFont typeface="Franklin Gothic Book" panose="020B0503020102020204" pitchFamily="34" charset="0"/>
              <a:buNone/>
            </a:pPr>
            <a:r>
              <a:rPr lang="en-US" altLang="en-US" sz="3200"/>
              <a:t>Register by mail 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</a:pPr>
            <a:r>
              <a:rPr lang="en-US" altLang="en-US" sz="3200"/>
              <a:t>	</a:t>
            </a:r>
            <a:r>
              <a:rPr lang="en-US" altLang="en-US" sz="3200" i="1"/>
              <a:t>Download a paper form from vote.virginia.gov</a:t>
            </a:r>
          </a:p>
          <a:p>
            <a:pPr marL="0" indent="0" eaLnBrk="1" hangingPunct="1">
              <a:buFont typeface="Franklin Gothic Book" panose="020B0503020102020204" pitchFamily="34" charset="0"/>
              <a:buNone/>
            </a:pPr>
            <a:endParaRPr lang="en-US" altLang="en-US" sz="3200"/>
          </a:p>
          <a:p>
            <a:pPr marL="0" indent="0" eaLnBrk="1" hangingPunct="1">
              <a:buFont typeface="Franklin Gothic Book" panose="020B0503020102020204" pitchFamily="34" charset="0"/>
              <a:buNone/>
            </a:pPr>
            <a:endParaRPr lang="en-US" altLang="en-US" sz="3200"/>
          </a:p>
          <a:p>
            <a:pPr lvl="1" eaLnBrk="1" hangingPunct="1"/>
            <a:endParaRPr lang="en-US" altLang="en-US" sz="3200"/>
          </a:p>
          <a:p>
            <a:pPr lvl="1" eaLnBrk="1" hangingPunct="1"/>
            <a:endParaRPr lang="en-US" altLang="en-US" sz="3200"/>
          </a:p>
          <a:p>
            <a:pPr marL="0" indent="0" eaLnBrk="1" hangingPunct="1">
              <a:buFont typeface="Franklin Gothic Book" panose="020B0503020102020204" pitchFamily="34" charset="0"/>
              <a:buNone/>
            </a:pPr>
            <a:endParaRPr lang="en-US" altLang="en-US" sz="30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DC750A2-D5B4-4485-88AA-079F67A29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About the next election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C08EDD-1A27-4DF0-9F91-30BE8B15C2E9}"/>
              </a:ext>
            </a:extLst>
          </p:cNvPr>
          <p:cNvGraphicFramePr>
            <a:graphicFrameLocks noGrp="1"/>
          </p:cNvGraphicFramePr>
          <p:nvPr/>
        </p:nvGraphicFramePr>
        <p:xfrm>
          <a:off x="1585913" y="2286000"/>
          <a:ext cx="10383837" cy="4064000"/>
        </p:xfrm>
        <a:graphic>
          <a:graphicData uri="http://schemas.openxmlformats.org/drawingml/2006/table">
            <a:tbl>
              <a:tblPr/>
              <a:tblGrid>
                <a:gridCol w="3057575">
                  <a:extLst>
                    <a:ext uri="{9D8B030D-6E8A-4147-A177-3AD203B41FA5}">
                      <a16:colId xmlns:a16="http://schemas.microsoft.com/office/drawing/2014/main" val="1523912403"/>
                    </a:ext>
                  </a:extLst>
                </a:gridCol>
                <a:gridCol w="4268687">
                  <a:extLst>
                    <a:ext uri="{9D8B030D-6E8A-4147-A177-3AD203B41FA5}">
                      <a16:colId xmlns:a16="http://schemas.microsoft.com/office/drawing/2014/main" val="3977922393"/>
                    </a:ext>
                  </a:extLst>
                </a:gridCol>
                <a:gridCol w="3057575">
                  <a:extLst>
                    <a:ext uri="{9D8B030D-6E8A-4147-A177-3AD203B41FA5}">
                      <a16:colId xmlns:a16="http://schemas.microsoft.com/office/drawing/2014/main" val="295335756"/>
                    </a:ext>
                  </a:extLst>
                </a:gridCol>
              </a:tblGrid>
              <a:tr h="349416">
                <a:tc>
                  <a:txBody>
                    <a:bodyPr/>
                    <a:lstStyle/>
                    <a:p>
                      <a:r>
                        <a:rPr lang="en-US" sz="1700" b="1"/>
                        <a:t>Election Date</a:t>
                      </a:r>
                      <a:r>
                        <a:rPr lang="en-US" sz="1700"/>
                        <a:t> </a:t>
                      </a:r>
                    </a:p>
                  </a:txBody>
                  <a:tcPr marL="87359" marR="87359" marT="43677" marB="43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/>
                        <a:t>Locality and office / Issue</a:t>
                      </a:r>
                      <a:r>
                        <a:rPr lang="en-US" sz="1700"/>
                        <a:t> </a:t>
                      </a:r>
                    </a:p>
                  </a:txBody>
                  <a:tcPr marL="87359" marR="87359" marT="43677" marB="43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Voter Deadlines</a:t>
                      </a:r>
                      <a:r>
                        <a:rPr lang="en-US" sz="1700" dirty="0"/>
                        <a:t> </a:t>
                      </a:r>
                    </a:p>
                  </a:txBody>
                  <a:tcPr marL="87359" marR="87359" marT="43677" marB="43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808475"/>
                  </a:ext>
                </a:extLst>
              </a:tr>
              <a:tr h="3714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11/5/19</a:t>
                      </a:r>
                    </a:p>
                    <a:p>
                      <a:endParaRPr lang="en-US" sz="1700" dirty="0"/>
                    </a:p>
                  </a:txBody>
                  <a:tcPr marL="87359" marR="87359" marT="43677" marB="43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November General and Special Elections</a:t>
                      </a:r>
                      <a:br>
                        <a:rPr lang="en-US" sz="1700" dirty="0"/>
                      </a:br>
                      <a:r>
                        <a:rPr lang="en-US" sz="1700" dirty="0"/>
                        <a:t>Current list of </a:t>
                      </a:r>
                      <a:r>
                        <a:rPr lang="en-US" sz="1700" dirty="0">
                          <a:hlinkClick r:id="rId2"/>
                        </a:rPr>
                        <a:t>Special Elections in November</a:t>
                      </a:r>
                      <a:endParaRPr lang="en-US" sz="1700" dirty="0"/>
                    </a:p>
                  </a:txBody>
                  <a:tcPr marL="87359" marR="87359" marT="43677" marB="43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Deadline to register to vote, or update an existing registration, is Tuesday, October 15, 2019.</a:t>
                      </a:r>
                    </a:p>
                    <a:p>
                      <a:endParaRPr lang="en-US" sz="1700" dirty="0"/>
                    </a:p>
                    <a:p>
                      <a:r>
                        <a:rPr lang="en-US" sz="1700" dirty="0"/>
                        <a:t>Deadline to request an </a:t>
                      </a:r>
                      <a:r>
                        <a:rPr lang="en-US" sz="1700" i="1" dirty="0"/>
                        <a:t>absentee ballot to be mailed to you is</a:t>
                      </a:r>
                      <a:r>
                        <a:rPr lang="en-US" sz="1700" dirty="0"/>
                        <a:t> Tuesday, October 29, 2019. Your request must be received by your Registrar by 5:00 p.m.</a:t>
                      </a:r>
                    </a:p>
                    <a:p>
                      <a:endParaRPr lang="en-US" sz="1700" dirty="0"/>
                    </a:p>
                    <a:p>
                      <a:r>
                        <a:rPr lang="en-US" sz="1700" dirty="0"/>
                        <a:t>Deadline to vote </a:t>
                      </a:r>
                      <a:r>
                        <a:rPr lang="en-US" sz="1700" i="1" dirty="0"/>
                        <a:t>in-person absentee</a:t>
                      </a:r>
                      <a:r>
                        <a:rPr lang="en-US" sz="1700" dirty="0"/>
                        <a:t> is Saturday, November 2, 2019</a:t>
                      </a:r>
                    </a:p>
                  </a:txBody>
                  <a:tcPr marL="87359" marR="87359" marT="43677" marB="43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7102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DB8A-F6EB-1A49-B319-070EEF93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2476500"/>
            <a:ext cx="8361363" cy="2098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Step TWO: </a:t>
            </a:r>
            <a:br>
              <a:rPr lang="en-US" i="1" dirty="0"/>
            </a:br>
            <a:r>
              <a:rPr lang="en-US" i="1" dirty="0"/>
              <a:t>what’s on your ballot?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6F372A7-9A22-4C56-8D25-3C189513B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What’s on your ballot?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See PVCC’s Non-partisan Voter Guide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	Released at the end of October 	every year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87F59B5-71CF-41D8-9ADA-8060925D5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There are other resources to help you figure out what is on your ballot!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E4D5-3241-4C2C-BC91-23D6B109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564063" cy="3876675"/>
          </a:xfrm>
        </p:spPr>
        <p:txBody>
          <a:bodyPr rtlCol="0">
            <a:normAutofit lnSpcReduction="10000"/>
          </a:bodyPr>
          <a:lstStyle/>
          <a:p>
            <a:pPr marL="384048" indent="-384048" eaLnBrk="1" fontAlgn="auto" hangingPunct="1">
              <a:defRPr/>
            </a:pPr>
            <a:r>
              <a:rPr lang="en-US" sz="2400" dirty="0"/>
              <a:t>One resource is </a:t>
            </a:r>
            <a:r>
              <a:rPr lang="en-US" sz="2400" b="1" dirty="0" err="1">
                <a:solidFill>
                  <a:srgbClr val="FF0000"/>
                </a:solidFill>
              </a:rPr>
              <a:t>BallotReady</a:t>
            </a:r>
            <a:r>
              <a:rPr lang="en-US" sz="2400" b="1" dirty="0"/>
              <a:t>:</a:t>
            </a:r>
            <a:r>
              <a:rPr lang="en-US" sz="2400" dirty="0"/>
              <a:t> a digital nonpartisan voter guide for </a:t>
            </a:r>
            <a:r>
              <a:rPr lang="en-US" sz="2400" b="1" dirty="0"/>
              <a:t>every race and referendum </a:t>
            </a:r>
            <a:r>
              <a:rPr lang="en-US" sz="2400" dirty="0"/>
              <a:t>with a mission to make it easy to cast an informed vote every election.</a:t>
            </a:r>
          </a:p>
          <a:p>
            <a:pPr marL="384048" indent="-384048" eaLnBrk="1" fontAlgn="auto" hangingPunct="1">
              <a:defRPr/>
            </a:pPr>
            <a:r>
              <a:rPr lang="en-US" sz="2400" dirty="0"/>
              <a:t>Another is </a:t>
            </a:r>
            <a:r>
              <a:rPr lang="en-US" sz="2400" b="1" dirty="0" err="1">
                <a:solidFill>
                  <a:srgbClr val="FF0000"/>
                </a:solidFill>
              </a:rPr>
              <a:t>Ballotpedia</a:t>
            </a:r>
            <a:endParaRPr lang="en-US" sz="2400" b="1" dirty="0">
              <a:solidFill>
                <a:srgbClr val="FF0000"/>
              </a:solidFill>
            </a:endParaRPr>
          </a:p>
          <a:p>
            <a:pPr marL="384048" indent="-384048" eaLnBrk="1" fontAlgn="auto" hangingPunct="1">
              <a:defRPr/>
            </a:pPr>
            <a:r>
              <a:rPr lang="en-US" sz="2400" dirty="0"/>
              <a:t>Both websites allow you to search candidate positions, save your picks, and print/send to your e-mail. 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A3913BF8-C2DC-4837-A575-7C0F71D6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157413"/>
            <a:ext cx="4802187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D49E4C1A04049A38701217BB15823" ma:contentTypeVersion="8" ma:contentTypeDescription="Create a new document." ma:contentTypeScope="" ma:versionID="c9dd21417d0aacb2be6d436b6077b120">
  <xsd:schema xmlns:xsd="http://www.w3.org/2001/XMLSchema" xmlns:xs="http://www.w3.org/2001/XMLSchema" xmlns:p="http://schemas.microsoft.com/office/2006/metadata/properties" xmlns:ns2="efb7edbb-06d8-42f1-87ac-c49755712f8b" targetNamespace="http://schemas.microsoft.com/office/2006/metadata/properties" ma:root="true" ma:fieldsID="57f2be02da62ac7f9185ff86ac008f98" ns2:_="">
    <xsd:import namespace="efb7edbb-06d8-42f1-87ac-c49755712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edbb-06d8-42f1-87ac-c49755712f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4DA216-2515-434E-8110-2BB4A1B03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7edbb-06d8-42f1-87ac-c49755712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C8F067-8CE3-45D3-8FA6-7EFE024469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E4968F-732D-4E23-A0D6-768025FD4B1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fb7edbb-06d8-42f1-87ac-c49755712f8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{162A7958-E284-3746-953E-1A28AEE6539C}tf10001072</Template>
  <TotalTime>4116</TotalTime>
  <Words>284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Franklin Gothic Book</vt:lpstr>
      <vt:lpstr>Arial</vt:lpstr>
      <vt:lpstr>Calibri</vt:lpstr>
      <vt:lpstr>Crop</vt:lpstr>
      <vt:lpstr>Voting: how to register and cast your vote</vt:lpstr>
      <vt:lpstr>VOTING OVERVIEW</vt:lpstr>
      <vt:lpstr>Step one: Register</vt:lpstr>
      <vt:lpstr>PowerPoint Presentation</vt:lpstr>
      <vt:lpstr>How to Register</vt:lpstr>
      <vt:lpstr>About the next election</vt:lpstr>
      <vt:lpstr>Step TWO:  what’s on your ballot?</vt:lpstr>
      <vt:lpstr>What’s on your ballot?   See PVCC’s Non-partisan Voter Guide   Released at the end of October  every year  </vt:lpstr>
      <vt:lpstr>There are other resources to help you figure out what is on your ballot!</vt:lpstr>
      <vt:lpstr>Step Three:  Cast your vote!</vt:lpstr>
      <vt:lpstr>How to vote…</vt:lpstr>
      <vt:lpstr>Encounter any issues voting?  </vt:lpstr>
      <vt:lpstr>More 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and the Future of Artificial Science</dc:title>
  <dc:creator>Arielle del Rosario</dc:creator>
  <cp:lastModifiedBy>Liz Giannini</cp:lastModifiedBy>
  <cp:revision>19</cp:revision>
  <cp:lastPrinted>2018-11-05T20:08:10Z</cp:lastPrinted>
  <dcterms:created xsi:type="dcterms:W3CDTF">2018-11-01T19:29:45Z</dcterms:created>
  <dcterms:modified xsi:type="dcterms:W3CDTF">2019-07-22T22:11:34Z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0x010100A46D49E4C1A04049A38701217BB15823</vt:lpwstr>
  </property>
</Properties>
</file>